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2"/>
  </p:notesMasterIdLst>
  <p:sldIdLst>
    <p:sldId id="299" r:id="rId3"/>
    <p:sldId id="288" r:id="rId4"/>
    <p:sldId id="297" r:id="rId5"/>
    <p:sldId id="294" r:id="rId6"/>
    <p:sldId id="295" r:id="rId7"/>
    <p:sldId id="296" r:id="rId8"/>
    <p:sldId id="267" r:id="rId9"/>
    <p:sldId id="290" r:id="rId10"/>
    <p:sldId id="289" r:id="rId11"/>
    <p:sldId id="286" r:id="rId12"/>
    <p:sldId id="282" r:id="rId13"/>
    <p:sldId id="269" r:id="rId14"/>
    <p:sldId id="270" r:id="rId15"/>
    <p:sldId id="287" r:id="rId16"/>
    <p:sldId id="273" r:id="rId17"/>
    <p:sldId id="274" r:id="rId18"/>
    <p:sldId id="275" r:id="rId19"/>
    <p:sldId id="293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033CC"/>
    <a:srgbClr val="D60093"/>
    <a:srgbClr val="990099"/>
    <a:srgbClr val="008000"/>
    <a:srgbClr val="006699"/>
    <a:srgbClr val="FF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11270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315F12-EFAF-4E1A-B852-F9AC17C0100E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E151-CA0A-4479-B6B3-A87C7CD2C67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76FE-7ECB-49D7-A3D8-B3B1D188C63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D453-DFF1-4375-9D14-8B4E46BCF6D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C24DC-BEB6-4371-A4F0-CBF5B24CB74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69CBA-14AB-4569-8A4E-E463CEAF304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5F497-CBA0-4187-85EE-49DC68847DA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1BCE-BA95-4973-92F5-FB311AC38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3D2D-E169-41E7-80B4-F2E0BE03E42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58B4-2608-4972-B191-9DF9643CD83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E4307-2FCB-4718-A7AA-9158441AC6E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AD91-93F6-499E-ADAA-ABFA9390B2A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86FABC7A-CFB1-4AA8-80F1-0C5AF4B65BBE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hyperlink" Target="../../../HONG%20ANH/anh%20thoai/phan%20bon.ppt" TargetMode="External"/><Relationship Id="rId8" Type="http://schemas.openxmlformats.org/officeDocument/2006/relationships/image" Target="../media/image38.GIF"/><Relationship Id="rId7" Type="http://schemas.openxmlformats.org/officeDocument/2006/relationships/image" Target="../media/image37.GIF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9.GIF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GIF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4.jpeg"/><Relationship Id="rId10" Type="http://schemas.openxmlformats.org/officeDocument/2006/relationships/image" Target="../media/image13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1143000" y="1066800"/>
            <a:ext cx="6934200" cy="786384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 HỌC- TUẦN </a:t>
            </a:r>
            <a:r>
              <a:rPr lang="en-US" sz="4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TIẾT 2 </a:t>
            </a:r>
            <a:endParaRPr lang="en-US" sz="4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flipV="1">
            <a:off x="30480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 flipV="1"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200000" flipV="1">
            <a:off x="-3200400" y="3200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 flipV="1">
            <a:off x="5486400" y="3429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XMASCA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25" y="5867400"/>
            <a:ext cx="1971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69637">
            <a:off x="-122238" y="5661025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020752">
            <a:off x="8140700" y="20638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619011">
            <a:off x="7891463" y="5724525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64617">
            <a:off x="88106" y="-26194"/>
            <a:ext cx="1135063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0" y="3124200"/>
            <a:ext cx="9144000" cy="27392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</a:rPr>
              <a:t>Các chất dinh dưỡng </a:t>
            </a:r>
            <a:endParaRPr lang="en-US" sz="4800" b="1" smtClean="0">
              <a:solidFill>
                <a:srgbClr val="FF0000"/>
              </a:solidFill>
            </a:endParaRPr>
          </a:p>
          <a:p>
            <a:pPr algn="ctr"/>
            <a:r>
              <a:rPr lang="en-US" sz="4800" b="1" smtClean="0">
                <a:solidFill>
                  <a:srgbClr val="FF0000"/>
                </a:solidFill>
              </a:rPr>
              <a:t>trong thức ăn. </a:t>
            </a:r>
            <a:endParaRPr lang="en-US" sz="4800" b="1" smtClean="0">
              <a:solidFill>
                <a:srgbClr val="FF0000"/>
              </a:solidFill>
            </a:endParaRPr>
          </a:p>
          <a:p>
            <a:pPr algn="ctr"/>
            <a:r>
              <a:rPr lang="en-US" sz="4800" b="1" smtClean="0">
                <a:solidFill>
                  <a:srgbClr val="FF0000"/>
                </a:solidFill>
              </a:rPr>
              <a:t>Vai trò của chất bột đường.</a:t>
            </a:r>
            <a:endParaRPr lang="en-US" sz="4800" b="1" smtClean="0">
              <a:solidFill>
                <a:srgbClr val="FF0000"/>
              </a:solidFill>
            </a:endParaRP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/>
          <p:cNvSpPr>
            <a:spLocks noChangeArrowheads="1"/>
          </p:cNvSpPr>
          <p:nvPr/>
        </p:nvSpPr>
        <p:spPr bwMode="auto">
          <a:xfrm>
            <a:off x="228600" y="533400"/>
            <a:ext cx="80010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4000" b="1" u="sng">
                <a:solidFill>
                  <a:srgbClr val="002060"/>
                </a:solidFill>
                <a:cs typeface="Arial" panose="020B0604020202020204" pitchFamily="34" charset="0"/>
              </a:rPr>
              <a:t>Hoạt động 1</a:t>
            </a:r>
            <a:r>
              <a:rPr lang="en-US" sz="4000" b="1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n-US" sz="4000" b="1">
                <a:solidFill>
                  <a:srgbClr val="990099"/>
                </a:solidFill>
                <a:cs typeface="Arial" panose="020B0604020202020204" pitchFamily="34" charset="0"/>
              </a:rPr>
              <a:t>Phân loại thức ăn và đồ uống</a:t>
            </a:r>
            <a:endParaRPr lang="en-US" sz="4000" b="1">
              <a:solidFill>
                <a:srgbClr val="990099"/>
              </a:solidFill>
              <a:cs typeface="Arial" panose="020B0604020202020204" pitchFamily="34" charset="0"/>
            </a:endParaRPr>
          </a:p>
        </p:txBody>
      </p:sp>
      <p:sp>
        <p:nvSpPr>
          <p:cNvPr id="8" name="Hình Chữ nhật 7"/>
          <p:cNvSpPr>
            <a:spLocks noChangeArrowheads="1"/>
          </p:cNvSpPr>
          <p:nvPr/>
        </p:nvSpPr>
        <p:spPr bwMode="auto">
          <a:xfrm>
            <a:off x="381000" y="2286000"/>
            <a:ext cx="8001000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4000" b="1" u="sng">
                <a:solidFill>
                  <a:srgbClr val="002060"/>
                </a:solidFill>
                <a:cs typeface="Arial" panose="020B0604020202020204" pitchFamily="34" charset="0"/>
              </a:rPr>
              <a:t>Hoạt động 2</a:t>
            </a:r>
            <a:r>
              <a:rPr lang="en-US" sz="4000" b="1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n-US" sz="4000" b="1">
                <a:solidFill>
                  <a:srgbClr val="990099"/>
                </a:solidFill>
                <a:cs typeface="Arial" panose="020B0604020202020204" pitchFamily="34" charset="0"/>
              </a:rPr>
              <a:t>Nhóm thức ăn chứa nhiều chất bột đường </a:t>
            </a:r>
            <a:endParaRPr lang="en-US" sz="4000" b="1">
              <a:solidFill>
                <a:srgbClr val="990099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4000" b="1">
                <a:solidFill>
                  <a:srgbClr val="990099"/>
                </a:solidFill>
                <a:cs typeface="Arial" panose="020B0604020202020204" pitchFamily="34" charset="0"/>
              </a:rPr>
              <a:t>và vai trò của chúng</a:t>
            </a:r>
            <a:endParaRPr lang="en-US" sz="4000" b="1">
              <a:solidFill>
                <a:srgbClr val="99009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sz="6000" b="1" u="sng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Hoạt động 1</a:t>
            </a:r>
            <a:r>
              <a:rPr lang="en-US" sz="6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sz="6000" b="1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990099"/>
                </a:solidFill>
                <a:latin typeface="Times New Roman" panose="02020603050405020304" pitchFamily="18" charset="0"/>
              </a:rPr>
              <a:t>Phân loại thức ăn v</a:t>
            </a:r>
            <a:r>
              <a:rPr lang="en-US" sz="4000" b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4000" b="1" smtClean="0">
                <a:solidFill>
                  <a:srgbClr val="990099"/>
                </a:solidFill>
                <a:latin typeface="Times New Roman" panose="02020603050405020304" pitchFamily="18" charset="0"/>
              </a:rPr>
              <a:t> đồ uống</a:t>
            </a:r>
            <a:endParaRPr lang="en-US" sz="4000" b="1" smtClean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5080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Gọi tên một số loại thức ăn chứa nhiều chất bột đường sau đây: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8115300" y="457200"/>
            <a:ext cx="914400" cy="1676400"/>
          </a:xfrm>
          <a:prstGeom prst="rect">
            <a:avLst/>
          </a:prstGeom>
          <a:solidFill>
            <a:schemeClr val="accent1"/>
          </a:solidFill>
          <a:ln w="76200" cmpd="tri">
            <a:pattFill prst="pct75">
              <a:fgClr>
                <a:schemeClr val="tx1"/>
              </a:fgClr>
              <a:bgClr>
                <a:srgbClr val="FFFFFF"/>
              </a:bgClr>
            </a:pattFill>
            <a:miter lim="800000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L</a:t>
            </a: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m </a:t>
            </a:r>
            <a:endParaRPr 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việc </a:t>
            </a:r>
            <a:endParaRPr 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cá </a:t>
            </a:r>
            <a:endParaRPr 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nhân</a:t>
            </a:r>
            <a:endParaRPr lang="en-US" sz="24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9" descr="bap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34000" y="5588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ga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5715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m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5908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7" descr="b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603500"/>
            <a:ext cx="1752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8" descr="banh-mi-so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25908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9" descr="chu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5720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0" descr="khoai t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45720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31" descr="bun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4572000"/>
            <a:ext cx="18288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32" descr="khoai la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4572000"/>
            <a:ext cx="1828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33"/>
          <p:cNvSpPr txBox="1">
            <a:spLocks noChangeArrowheads="1"/>
          </p:cNvSpPr>
          <p:nvPr/>
        </p:nvSpPr>
        <p:spPr bwMode="auto">
          <a:xfrm>
            <a:off x="2286000" y="1955800"/>
            <a:ext cx="1600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  <a:endParaRPr lang="en-US" sz="3200" b="1">
              <a:solidFill>
                <a:srgbClr val="FF0066"/>
              </a:solidFill>
            </a:endParaRPr>
          </a:p>
        </p:txBody>
      </p:sp>
      <p:sp>
        <p:nvSpPr>
          <p:cNvPr id="20494" name="Text Box 36"/>
          <p:cNvSpPr txBox="1">
            <a:spLocks noChangeArrowheads="1"/>
          </p:cNvSpPr>
          <p:nvPr/>
        </p:nvSpPr>
        <p:spPr bwMode="auto">
          <a:xfrm>
            <a:off x="838200" y="3987800"/>
            <a:ext cx="1600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  <a:endParaRPr lang="en-US" sz="3200" b="1">
              <a:solidFill>
                <a:srgbClr val="FF0066"/>
              </a:solidFill>
            </a:endParaRPr>
          </a:p>
        </p:txBody>
      </p:sp>
      <p:sp>
        <p:nvSpPr>
          <p:cNvPr id="20495" name="Text Box 37"/>
          <p:cNvSpPr txBox="1">
            <a:spLocks noChangeArrowheads="1"/>
          </p:cNvSpPr>
          <p:nvPr/>
        </p:nvSpPr>
        <p:spPr bwMode="auto">
          <a:xfrm>
            <a:off x="5346700" y="2006600"/>
            <a:ext cx="1600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  <a:endParaRPr lang="en-US" sz="3200" b="1">
              <a:solidFill>
                <a:srgbClr val="FF0066"/>
              </a:solidFill>
            </a:endParaRPr>
          </a:p>
        </p:txBody>
      </p:sp>
      <p:sp>
        <p:nvSpPr>
          <p:cNvPr id="20496" name="Text Box 38"/>
          <p:cNvSpPr txBox="1">
            <a:spLocks noChangeArrowheads="1"/>
          </p:cNvSpPr>
          <p:nvPr/>
        </p:nvSpPr>
        <p:spPr bwMode="auto">
          <a:xfrm>
            <a:off x="3810000" y="3886200"/>
            <a:ext cx="1600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  <a:endParaRPr lang="en-US" sz="3200" b="1">
              <a:solidFill>
                <a:srgbClr val="FF0066"/>
              </a:solidFill>
            </a:endParaRPr>
          </a:p>
        </p:txBody>
      </p:sp>
      <p:sp>
        <p:nvSpPr>
          <p:cNvPr id="20497" name="Text Box 39"/>
          <p:cNvSpPr txBox="1">
            <a:spLocks noChangeArrowheads="1"/>
          </p:cNvSpPr>
          <p:nvPr/>
        </p:nvSpPr>
        <p:spPr bwMode="auto">
          <a:xfrm>
            <a:off x="6934200" y="3962400"/>
            <a:ext cx="1600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  <a:endParaRPr lang="en-US" sz="3200" b="1">
              <a:solidFill>
                <a:srgbClr val="FF0066"/>
              </a:solidFill>
            </a:endParaRPr>
          </a:p>
        </p:txBody>
      </p:sp>
      <p:sp>
        <p:nvSpPr>
          <p:cNvPr id="20498" name="Text Box 40"/>
          <p:cNvSpPr txBox="1">
            <a:spLocks noChangeArrowheads="1"/>
          </p:cNvSpPr>
          <p:nvPr/>
        </p:nvSpPr>
        <p:spPr bwMode="auto">
          <a:xfrm>
            <a:off x="431800" y="5943600"/>
            <a:ext cx="1600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?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0499" name="Text Box 41"/>
          <p:cNvSpPr txBox="1">
            <a:spLocks noChangeArrowheads="1"/>
          </p:cNvSpPr>
          <p:nvPr/>
        </p:nvSpPr>
        <p:spPr bwMode="auto">
          <a:xfrm>
            <a:off x="2667000" y="5943600"/>
            <a:ext cx="1600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  <a:endParaRPr lang="en-US" sz="3200" b="1">
              <a:solidFill>
                <a:srgbClr val="FF0066"/>
              </a:solidFill>
            </a:endParaRPr>
          </a:p>
        </p:txBody>
      </p:sp>
      <p:sp>
        <p:nvSpPr>
          <p:cNvPr id="20500" name="Text Box 42"/>
          <p:cNvSpPr txBox="1">
            <a:spLocks noChangeArrowheads="1"/>
          </p:cNvSpPr>
          <p:nvPr/>
        </p:nvSpPr>
        <p:spPr bwMode="auto">
          <a:xfrm>
            <a:off x="4940300" y="5892800"/>
            <a:ext cx="1600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  <a:endParaRPr lang="en-US" sz="3200" b="1">
              <a:solidFill>
                <a:srgbClr val="FF0066"/>
              </a:solidFill>
            </a:endParaRPr>
          </a:p>
        </p:txBody>
      </p:sp>
      <p:sp>
        <p:nvSpPr>
          <p:cNvPr id="20501" name="Text Box 43"/>
          <p:cNvSpPr txBox="1">
            <a:spLocks noChangeArrowheads="1"/>
          </p:cNvSpPr>
          <p:nvPr/>
        </p:nvSpPr>
        <p:spPr bwMode="auto">
          <a:xfrm>
            <a:off x="7124700" y="5867400"/>
            <a:ext cx="1600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  <a:endParaRPr lang="en-US" sz="3200" b="1">
              <a:solidFill>
                <a:srgbClr val="FF0066"/>
              </a:solidFill>
            </a:endParaRPr>
          </a:p>
        </p:txBody>
      </p:sp>
      <p:sp>
        <p:nvSpPr>
          <p:cNvPr id="20502" name="Text Box 44"/>
          <p:cNvSpPr txBox="1">
            <a:spLocks noChangeArrowheads="1"/>
          </p:cNvSpPr>
          <p:nvPr/>
        </p:nvSpPr>
        <p:spPr bwMode="auto">
          <a:xfrm>
            <a:off x="2273300" y="198120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Gạo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3" name="Text Box 45"/>
          <p:cNvSpPr txBox="1">
            <a:spLocks noChangeArrowheads="1"/>
          </p:cNvSpPr>
          <p:nvPr/>
        </p:nvSpPr>
        <p:spPr bwMode="auto">
          <a:xfrm>
            <a:off x="5346700" y="200660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Bắp (ngô)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4" name="Text Box 46"/>
          <p:cNvSpPr txBox="1">
            <a:spLocks noChangeArrowheads="1"/>
          </p:cNvSpPr>
          <p:nvPr/>
        </p:nvSpPr>
        <p:spPr bwMode="auto">
          <a:xfrm>
            <a:off x="838200" y="400050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Bánh quy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47"/>
          <p:cNvSpPr txBox="1">
            <a:spLocks noChangeArrowheads="1"/>
          </p:cNvSpPr>
          <p:nvPr/>
        </p:nvSpPr>
        <p:spPr bwMode="auto">
          <a:xfrm>
            <a:off x="3822700" y="398780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Bánh mì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48"/>
          <p:cNvSpPr txBox="1">
            <a:spLocks noChangeArrowheads="1"/>
          </p:cNvSpPr>
          <p:nvPr/>
        </p:nvSpPr>
        <p:spPr bwMode="auto">
          <a:xfrm>
            <a:off x="6921500" y="396240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Mì sợi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7" name="Text Box 49"/>
          <p:cNvSpPr txBox="1">
            <a:spLocks noChangeArrowheads="1"/>
          </p:cNvSpPr>
          <p:nvPr/>
        </p:nvSpPr>
        <p:spPr bwMode="auto">
          <a:xfrm>
            <a:off x="457200" y="601980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Chuối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8" name="Text Box 51"/>
          <p:cNvSpPr txBox="1">
            <a:spLocks noChangeArrowheads="1"/>
          </p:cNvSpPr>
          <p:nvPr/>
        </p:nvSpPr>
        <p:spPr bwMode="auto">
          <a:xfrm>
            <a:off x="2667000" y="594360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Bún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9" name="Text Box 52"/>
          <p:cNvSpPr txBox="1">
            <a:spLocks noChangeArrowheads="1"/>
          </p:cNvSpPr>
          <p:nvPr/>
        </p:nvSpPr>
        <p:spPr bwMode="auto">
          <a:xfrm>
            <a:off x="4800600" y="5943600"/>
            <a:ext cx="1828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Khoai lang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0" name="Text Box 53"/>
          <p:cNvSpPr txBox="1">
            <a:spLocks noChangeArrowheads="1"/>
          </p:cNvSpPr>
          <p:nvPr/>
        </p:nvSpPr>
        <p:spPr bwMode="auto">
          <a:xfrm>
            <a:off x="7124700" y="594360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Khoai tây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04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204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animBg="1"/>
      <p:bldP spid="20493" grpId="0"/>
      <p:bldP spid="20493" grpId="1"/>
      <p:bldP spid="20494" grpId="0"/>
      <p:bldP spid="20494" grpId="1"/>
      <p:bldP spid="20495" grpId="0"/>
      <p:bldP spid="20495" grpId="1"/>
      <p:bldP spid="20496" grpId="0"/>
      <p:bldP spid="20496" grpId="1"/>
      <p:bldP spid="20497" grpId="0"/>
      <p:bldP spid="20497" grpId="1"/>
      <p:bldP spid="20498" grpId="0"/>
      <p:bldP spid="20498" grpId="1"/>
      <p:bldP spid="20499" grpId="0"/>
      <p:bldP spid="20499" grpId="1"/>
      <p:bldP spid="20500" grpId="0"/>
      <p:bldP spid="20500" grpId="1"/>
      <p:bldP spid="20501" grpId="0"/>
      <p:bldP spid="20501" grpId="1"/>
      <p:bldP spid="20502" grpId="0"/>
      <p:bldP spid="20503" grpId="0"/>
      <p:bldP spid="20504" grpId="0"/>
      <p:bldP spid="20505" grpId="0"/>
      <p:bldP spid="20506" grpId="0"/>
      <p:bldP spid="20507" grpId="0"/>
      <p:bldP spid="20508" grpId="0"/>
      <p:bldP spid="20509" grpId="0"/>
      <p:bldP spid="205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772400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cs typeface="Arial" panose="020B0604020202020204" pitchFamily="34" charset="0"/>
              </a:rPr>
              <a:t>Nếu chúng ta không ăn những thức ăn trên thì chúng ta sẽ như thế nào?</a:t>
            </a:r>
            <a:endParaRPr 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04800" y="1028700"/>
            <a:ext cx="8382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609600" y="2667000"/>
            <a:ext cx="8078788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cs typeface="Arial" panose="020B0604020202020204" pitchFamily="34" charset="0"/>
              </a:rPr>
              <a:t>Chất bột đường cung cấp năng lượng cho mọi hoạt động và duy trì nhiệt độ của cơ thể.</a:t>
            </a:r>
            <a:endParaRPr lang="en-US" sz="4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7200" y="914400"/>
            <a:ext cx="8458200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4000" b="1" u="sng">
                <a:solidFill>
                  <a:srgbClr val="002060"/>
                </a:solidFill>
                <a:cs typeface="Arial" panose="020B0604020202020204" pitchFamily="34" charset="0"/>
              </a:rPr>
              <a:t>Hoạt động 2</a:t>
            </a:r>
            <a:r>
              <a:rPr lang="en-US" sz="4000" b="1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endParaRPr lang="en-US" sz="40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4000" b="1">
                <a:cs typeface="Arial" panose="020B0604020202020204" pitchFamily="34" charset="0"/>
              </a:rPr>
              <a:t>Nhóm thức ăn chứa nhiều chất bột đường và vai trò của chúng</a:t>
            </a:r>
            <a:endParaRPr lang="en-US" sz="4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6553200" y="457200"/>
            <a:ext cx="2387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 </a:t>
            </a:r>
            <a:r>
              <a:rPr lang="en-US" sz="2400" b="1" i="1">
                <a:solidFill>
                  <a:srgbClr val="0066FF"/>
                </a:solidFill>
              </a:rPr>
              <a:t>nhóm đôi </a:t>
            </a:r>
            <a:endParaRPr lang="en-US" sz="2400" b="1" i="1">
              <a:solidFill>
                <a:srgbClr val="0066FF"/>
              </a:solidFill>
            </a:endParaRP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457200" y="304800"/>
            <a:ext cx="5181600" cy="639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- Ho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 th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nh bảng sau: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0" name="Content Placeholder 23559"/>
          <p:cNvGraphicFramePr>
            <a:graphicFrameLocks noGrp="1"/>
          </p:cNvGraphicFramePr>
          <p:nvPr>
            <p:ph idx="4294967295"/>
          </p:nvPr>
        </p:nvGraphicFramePr>
        <p:xfrm>
          <a:off x="914400" y="1511300"/>
          <a:ext cx="8229600" cy="4743450"/>
        </p:xfrm>
        <a:graphic>
          <a:graphicData uri="http://schemas.openxmlformats.org/drawingml/2006/table">
            <a:tbl>
              <a:tblPr/>
              <a:tblGrid>
                <a:gridCol w="838200"/>
                <a:gridCol w="2590800"/>
                <a:gridCol w="4800600"/>
              </a:tblGrid>
              <a:tr h="4572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thức ăn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gốc từ loại cây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endPara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 (ngô)</a:t>
                      </a:r>
                      <a:endPara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 quy</a:t>
                      </a:r>
                      <a:endPara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 mì</a:t>
                      </a:r>
                      <a:endPara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 sợi</a:t>
                      </a:r>
                      <a:endPara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endPara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Bún</a:t>
                      </a:r>
                      <a:endPara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 lang</a:t>
                      </a:r>
                      <a:endParaRPr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 tây</a:t>
                      </a:r>
                      <a:endParaRPr lang="en-US" sz="24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0" eaLnBrk="1" hangingPunct="1">
                        <a:spcBef>
                          <a:spcPct val="20000"/>
                        </a:spcBef>
                        <a:buNone/>
                        <a:tabLst>
                          <a:tab pos="1371600" algn="l"/>
                        </a:tabLst>
                      </a:pPr>
                      <a:endParaRPr lang="en-US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4" name="Text Box 48"/>
          <p:cNvSpPr txBox="1">
            <a:spLocks noChangeArrowheads="1"/>
          </p:cNvSpPr>
          <p:nvPr/>
        </p:nvSpPr>
        <p:spPr bwMode="auto">
          <a:xfrm>
            <a:off x="4356100" y="199390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Cây lúa</a:t>
            </a:r>
            <a:endParaRPr lang="en-US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5" name="Text Box 49"/>
          <p:cNvSpPr txBox="1">
            <a:spLocks noChangeArrowheads="1"/>
          </p:cNvSpPr>
          <p:nvPr/>
        </p:nvSpPr>
        <p:spPr bwMode="auto">
          <a:xfrm>
            <a:off x="4343400" y="2413000"/>
            <a:ext cx="3048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092200" algn="l"/>
              </a:tabLst>
            </a:pP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Cây bắp (cây ngô)</a:t>
            </a:r>
            <a:endParaRPr lang="en-US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6" name="Text Box 50"/>
          <p:cNvSpPr txBox="1">
            <a:spLocks noChangeArrowheads="1"/>
          </p:cNvSpPr>
          <p:nvPr/>
        </p:nvSpPr>
        <p:spPr bwMode="auto">
          <a:xfrm>
            <a:off x="4368800" y="2844800"/>
            <a:ext cx="1879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Cây lúa mì</a:t>
            </a:r>
            <a:endParaRPr lang="en-US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7" name="Text Box 52"/>
          <p:cNvSpPr txBox="1">
            <a:spLocks noChangeArrowheads="1"/>
          </p:cNvSpPr>
          <p:nvPr/>
        </p:nvSpPr>
        <p:spPr bwMode="auto">
          <a:xfrm>
            <a:off x="4381500" y="3263900"/>
            <a:ext cx="19431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Cây lúa mì</a:t>
            </a:r>
            <a:endParaRPr lang="en-US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8" name="Text Box 53"/>
          <p:cNvSpPr txBox="1">
            <a:spLocks noChangeArrowheads="1"/>
          </p:cNvSpPr>
          <p:nvPr/>
        </p:nvSpPr>
        <p:spPr bwMode="auto">
          <a:xfrm>
            <a:off x="4368800" y="3708400"/>
            <a:ext cx="2108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Cây lúa mì</a:t>
            </a:r>
            <a:endParaRPr lang="en-US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9" name="Text Box 54"/>
          <p:cNvSpPr txBox="1">
            <a:spLocks noChangeArrowheads="1"/>
          </p:cNvSpPr>
          <p:nvPr/>
        </p:nvSpPr>
        <p:spPr bwMode="auto">
          <a:xfrm>
            <a:off x="4381500" y="5041900"/>
            <a:ext cx="2247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Cây khoai lang</a:t>
            </a:r>
            <a:endParaRPr lang="en-US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0" name="Text Box 55"/>
          <p:cNvSpPr txBox="1">
            <a:spLocks noChangeArrowheads="1"/>
          </p:cNvSpPr>
          <p:nvPr/>
        </p:nvSpPr>
        <p:spPr bwMode="auto">
          <a:xfrm>
            <a:off x="4343400" y="4140200"/>
            <a:ext cx="162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Cây chuối</a:t>
            </a:r>
            <a:endParaRPr lang="en-US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1" name="Text Box 56"/>
          <p:cNvSpPr txBox="1">
            <a:spLocks noChangeArrowheads="1"/>
          </p:cNvSpPr>
          <p:nvPr/>
        </p:nvSpPr>
        <p:spPr bwMode="auto">
          <a:xfrm>
            <a:off x="4368800" y="457200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Cây lúa</a:t>
            </a:r>
            <a:endParaRPr lang="en-US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2" name="Text Box 57"/>
          <p:cNvSpPr txBox="1">
            <a:spLocks noChangeArrowheads="1"/>
          </p:cNvSpPr>
          <p:nvPr/>
        </p:nvSpPr>
        <p:spPr bwMode="auto">
          <a:xfrm>
            <a:off x="4381500" y="5486400"/>
            <a:ext cx="2247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Cây khoai tây</a:t>
            </a:r>
            <a:endParaRPr lang="en-US" sz="2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74" grpId="0"/>
      <p:bldP spid="23575" grpId="0"/>
      <p:bldP spid="23576" grpId="0"/>
      <p:bldP spid="23577" grpId="0"/>
      <p:bldP spid="23578" grpId="0"/>
      <p:bldP spid="23579" grpId="0"/>
      <p:bldP spid="23580" grpId="0"/>
      <p:bldP spid="23581" grpId="0"/>
      <p:bldP spid="235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lua mi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81700" y="609600"/>
            <a:ext cx="27432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l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609600"/>
            <a:ext cx="21209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2" descr="ng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96900"/>
            <a:ext cx="2286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khoai l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5433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5" descr="khoai t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3528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9" descr="chu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400" y="3530600"/>
            <a:ext cx="2362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20"/>
          <p:cNvSpPr txBox="1">
            <a:spLocks noChangeArrowheads="1"/>
          </p:cNvSpPr>
          <p:nvPr/>
        </p:nvSpPr>
        <p:spPr bwMode="auto">
          <a:xfrm>
            <a:off x="685800" y="24765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anose="02020603050405020304" pitchFamily="18" charset="0"/>
              </a:rPr>
              <a:t>Cây lúa</a:t>
            </a:r>
            <a:endParaRPr lang="en-US" sz="2400" b="1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5" name="Text Box 21"/>
          <p:cNvSpPr txBox="1">
            <a:spLocks noChangeArrowheads="1"/>
          </p:cNvSpPr>
          <p:nvPr/>
        </p:nvSpPr>
        <p:spPr bwMode="auto">
          <a:xfrm>
            <a:off x="6286500" y="24511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anose="02020603050405020304" pitchFamily="18" charset="0"/>
              </a:rPr>
              <a:t>Cây lúa mì</a:t>
            </a:r>
            <a:endParaRPr lang="en-US" sz="2400" b="1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6" name="Text Box 22"/>
          <p:cNvSpPr txBox="1">
            <a:spLocks noChangeArrowheads="1"/>
          </p:cNvSpPr>
          <p:nvPr/>
        </p:nvSpPr>
        <p:spPr bwMode="auto">
          <a:xfrm>
            <a:off x="3594100" y="5613400"/>
            <a:ext cx="2387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anose="02020603050405020304" pitchFamily="18" charset="0"/>
              </a:rPr>
              <a:t>Cây khoai lang</a:t>
            </a:r>
            <a:endParaRPr lang="en-US" sz="2400" b="1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7" name="Text Box 23"/>
          <p:cNvSpPr txBox="1">
            <a:spLocks noChangeArrowheads="1"/>
          </p:cNvSpPr>
          <p:nvPr/>
        </p:nvSpPr>
        <p:spPr bwMode="auto">
          <a:xfrm>
            <a:off x="3352800" y="24511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anose="02020603050405020304" pitchFamily="18" charset="0"/>
              </a:rPr>
              <a:t>Cây bắp ngô</a:t>
            </a:r>
            <a:endParaRPr lang="en-US" sz="2400" b="1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8" name="Text Box 25"/>
          <p:cNvSpPr txBox="1">
            <a:spLocks noChangeArrowheads="1"/>
          </p:cNvSpPr>
          <p:nvPr/>
        </p:nvSpPr>
        <p:spPr bwMode="auto">
          <a:xfrm>
            <a:off x="6286500" y="56261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anose="02020603050405020304" pitchFamily="18" charset="0"/>
              </a:rPr>
              <a:t>Cây khoai tây</a:t>
            </a:r>
            <a:endParaRPr lang="en-US" sz="2400" b="1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9" name="Text Box 26"/>
          <p:cNvSpPr txBox="1">
            <a:spLocks noChangeArrowheads="1"/>
          </p:cNvSpPr>
          <p:nvPr/>
        </p:nvSpPr>
        <p:spPr bwMode="auto">
          <a:xfrm>
            <a:off x="736600" y="56388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anose="02020603050405020304" pitchFamily="18" charset="0"/>
              </a:rPr>
              <a:t>Cây chuối</a:t>
            </a:r>
            <a:endParaRPr lang="en-US" sz="2400" b="1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5" grpId="0"/>
      <p:bldP spid="24586" grpId="0"/>
      <p:bldP spid="24587" grpId="0"/>
      <p:bldP spid="24588" grpId="0"/>
      <p:bldP spid="245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vie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90500" y="93233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0" y="4038600"/>
            <a:ext cx="1371600" cy="1066800"/>
          </a:xfrm>
          <a:prstGeom prst="rect">
            <a:avLst/>
          </a:prstGeom>
          <a:solidFill>
            <a:srgbClr val="EDFCA2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Thức</a:t>
            </a:r>
            <a:endParaRPr lang="en-US" sz="3600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 ăn</a:t>
            </a:r>
            <a:endParaRPr lang="en-US" sz="3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 flipV="1">
            <a:off x="1371600" y="2514600"/>
            <a:ext cx="7620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914400" y="228600"/>
            <a:ext cx="76200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Thức </a:t>
            </a:r>
            <a:r>
              <a:rPr lang="vi-VN" sz="3600" b="1">
                <a:solidFill>
                  <a:srgbClr val="FF0000"/>
                </a:solidFill>
                <a:cs typeface="Arial" panose="020B0604020202020204" pitchFamily="34" charset="0"/>
              </a:rPr>
              <a:t>ă</a:t>
            </a:r>
            <a:r>
              <a:rPr lang="en-US" sz="3600" b="1">
                <a:solidFill>
                  <a:srgbClr val="FF0000"/>
                </a:solidFill>
                <a:cs typeface="Arial" panose="020B0604020202020204" pitchFamily="34" charset="0"/>
              </a:rPr>
              <a:t>n gồm những nhóm nào?</a:t>
            </a:r>
            <a:endParaRPr lang="en-US" sz="3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 flipV="1">
            <a:off x="1371600" y="3657600"/>
            <a:ext cx="685800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Rectangle 16"/>
          <p:cNvSpPr>
            <a:spLocks noChangeArrowheads="1"/>
          </p:cNvSpPr>
          <p:nvPr/>
        </p:nvSpPr>
        <p:spPr bwMode="auto">
          <a:xfrm>
            <a:off x="2133600" y="1524000"/>
            <a:ext cx="5715000" cy="990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chemeClr val="accent2"/>
                </a:solidFill>
                <a:cs typeface="Arial" panose="020B0604020202020204" pitchFamily="34" charset="0"/>
              </a:rPr>
              <a:t>Nhóm chứa </a:t>
            </a:r>
            <a:endParaRPr lang="en-US" sz="3600" b="1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3600" b="1">
                <a:solidFill>
                  <a:schemeClr val="accent2"/>
                </a:solidFill>
                <a:cs typeface="Arial" panose="020B0604020202020204" pitchFamily="34" charset="0"/>
              </a:rPr>
              <a:t>nhiều chất bột đường.</a:t>
            </a:r>
            <a:endParaRPr lang="en-US" sz="36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5612" name="Rectangle 20"/>
          <p:cNvSpPr>
            <a:spLocks noChangeArrowheads="1"/>
          </p:cNvSpPr>
          <p:nvPr/>
        </p:nvSpPr>
        <p:spPr bwMode="auto">
          <a:xfrm>
            <a:off x="2057400" y="2971800"/>
            <a:ext cx="6553200" cy="71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chemeClr val="accent2"/>
                </a:solidFill>
                <a:cs typeface="Arial" panose="020B0604020202020204" pitchFamily="34" charset="0"/>
              </a:rPr>
              <a:t>Nhóm chứa nhiều chất đạm.</a:t>
            </a:r>
            <a:endParaRPr lang="en-US" sz="36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5613" name="Rectangle 21"/>
          <p:cNvSpPr>
            <a:spLocks noChangeArrowheads="1"/>
          </p:cNvSpPr>
          <p:nvPr/>
        </p:nvSpPr>
        <p:spPr bwMode="auto">
          <a:xfrm>
            <a:off x="2133600" y="4038600"/>
            <a:ext cx="6400800" cy="698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chemeClr val="accent2"/>
                </a:solidFill>
                <a:cs typeface="Arial" panose="020B0604020202020204" pitchFamily="34" charset="0"/>
              </a:rPr>
              <a:t>Nhóm chứa nhiều chất béo.</a:t>
            </a:r>
            <a:endParaRPr lang="en-US" sz="36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5614" name="Rectangle 22"/>
          <p:cNvSpPr>
            <a:spLocks noChangeArrowheads="1"/>
          </p:cNvSpPr>
          <p:nvPr/>
        </p:nvSpPr>
        <p:spPr bwMode="auto">
          <a:xfrm>
            <a:off x="2209800" y="5334000"/>
            <a:ext cx="6477000" cy="1143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chemeClr val="accent2"/>
                </a:solidFill>
                <a:cs typeface="Arial" panose="020B0604020202020204" pitchFamily="34" charset="0"/>
              </a:rPr>
              <a:t>Nhóm chứa nhiều vi-ta-min</a:t>
            </a:r>
            <a:endParaRPr lang="en-US" sz="3600" b="1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3600" b="1">
                <a:solidFill>
                  <a:schemeClr val="accent2"/>
                </a:solidFill>
                <a:cs typeface="Arial" panose="020B0604020202020204" pitchFamily="34" charset="0"/>
              </a:rPr>
              <a:t>         và chất khoáng.</a:t>
            </a:r>
            <a:endParaRPr lang="en-US" sz="36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5615" name="Line 23"/>
          <p:cNvSpPr>
            <a:spLocks noChangeShapeType="1"/>
          </p:cNvSpPr>
          <p:nvPr/>
        </p:nvSpPr>
        <p:spPr bwMode="auto">
          <a:xfrm>
            <a:off x="1371600" y="4449763"/>
            <a:ext cx="762000" cy="46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24"/>
          <p:cNvSpPr>
            <a:spLocks noChangeShapeType="1"/>
          </p:cNvSpPr>
          <p:nvPr/>
        </p:nvSpPr>
        <p:spPr bwMode="auto">
          <a:xfrm>
            <a:off x="1371600" y="4419600"/>
            <a:ext cx="762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8" grpId="0" animBg="1"/>
      <p:bldP spid="25610" grpId="0" animBg="1"/>
      <p:bldP spid="25611" grpId="0" bldLvl="0" animBg="1"/>
      <p:bldP spid="25612" grpId="0" bldLvl="0" animBg="1"/>
      <p:bldP spid="25613" grpId="0" bldLvl="0" animBg="1"/>
      <p:bldP spid="25614" grpId="0" bldLvl="0" animBg="1"/>
      <p:bldP spid="25615" grpId="0" animBg="1"/>
      <p:bldP spid="256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 17"/>
          <p:cNvSpPr>
            <a:spLocks noChangeArrowheads="1"/>
          </p:cNvSpPr>
          <p:nvPr/>
        </p:nvSpPr>
        <p:spPr bwMode="auto">
          <a:xfrm>
            <a:off x="381000" y="1905000"/>
            <a:ext cx="8382000" cy="2554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4000" b="1">
                <a:cs typeface="Arial" panose="020B0604020202020204" pitchFamily="34" charset="0"/>
              </a:rPr>
              <a:t>Vai trò của những thức ăn chứa chất bột đường là cung cấp năng lượng cho mọi hoạt động và duy trì nhiệt độ của cơ thể.</a:t>
            </a:r>
            <a:endParaRPr lang="en-US" sz="4000" b="1">
              <a:cs typeface="Arial" panose="020B0604020202020204" pitchFamily="34" charset="0"/>
            </a:endParaRPr>
          </a:p>
        </p:txBody>
      </p:sp>
      <p:sp>
        <p:nvSpPr>
          <p:cNvPr id="18435" name="Hình Chữ nhật 15"/>
          <p:cNvSpPr>
            <a:spLocks noChangeArrowheads="1"/>
          </p:cNvSpPr>
          <p:nvPr/>
        </p:nvSpPr>
        <p:spPr bwMode="auto">
          <a:xfrm>
            <a:off x="457200" y="228600"/>
            <a:ext cx="83058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</a:rPr>
              <a:t>Vai trò của những thức ăn chứa chất bột đường là gì?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inh ne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tho ch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447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zx455523a20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562600"/>
            <a:ext cx="61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333500"/>
            <a:ext cx="31242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0000"/>
                </a:solidFill>
                <a:latin typeface="Times New Roman" panose="02020603050405020304" pitchFamily="18" charset="0"/>
              </a:rPr>
              <a:t>Về nh</a:t>
            </a:r>
            <a:r>
              <a:rPr lang="en-US" sz="32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endParaRPr lang="en-US" sz="320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0" name="Picture 7" descr="Natureza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5720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Natureza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2672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 descr="Natureza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7244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0" descr="Natureza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1" descr="Natureza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7244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304800" y="2286000"/>
            <a:ext cx="65532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- 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Xem lại nội dung b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i vừa học.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76200" y="3048000"/>
            <a:ext cx="8915400" cy="1477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Chuẩn bị b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i sau: 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lvl="2"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“Vai trò của chất đạm v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chất béo”.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9" name="Picture 15" descr="th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86200"/>
            <a:ext cx="1095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6" descr="Tinkerbell-01-ju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1981200"/>
            <a:ext cx="78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7" descr="nha-02-ju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457200"/>
            <a:ext cx="83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8" descr="b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139700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9" descr="b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406400"/>
            <a:ext cx="390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20" descr="ROSE1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2730500" y="132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22" descr="ROSE1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38100" y="132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3" descr="b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304800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ộp_Văn_Bản 1"/>
          <p:cNvSpPr txBox="1">
            <a:spLocks noChangeArrowheads="1"/>
          </p:cNvSpPr>
          <p:nvPr/>
        </p:nvSpPr>
        <p:spPr bwMode="auto">
          <a:xfrm>
            <a:off x="0" y="457200"/>
            <a:ext cx="9144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u="sng" dirty="0" err="1" smtClean="0"/>
              <a:t>Khoa</a:t>
            </a:r>
            <a:r>
              <a:rPr lang="en-US" u="sng" dirty="0" smtClean="0"/>
              <a:t> </a:t>
            </a:r>
            <a:r>
              <a:rPr lang="en-US" u="sng" dirty="0" err="1"/>
              <a:t>học</a:t>
            </a:r>
            <a:endParaRPr lang="en-US" u="sng" dirty="0"/>
          </a:p>
        </p:txBody>
      </p:sp>
      <p:sp>
        <p:nvSpPr>
          <p:cNvPr id="2051" name="Hình Chữ nhật 3"/>
          <p:cNvSpPr>
            <a:spLocks noChangeArrowheads="1"/>
          </p:cNvSpPr>
          <p:nvPr/>
        </p:nvSpPr>
        <p:spPr bwMode="auto">
          <a:xfrm>
            <a:off x="164757" y="1031477"/>
            <a:ext cx="89916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chất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dinh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dưỡng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</a:rPr>
              <a:t>.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Vai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chất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bột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800" b="1" dirty="0" smtClean="0">
                <a:solidFill>
                  <a:srgbClr val="FF0000"/>
                </a:solidFill>
              </a:rPr>
              <a:t>.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ộp_Văn_Bản 1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u="sng" dirty="0" err="1" smtClean="0"/>
              <a:t>Khoa</a:t>
            </a:r>
            <a:r>
              <a:rPr lang="en-US" u="sng" dirty="0" smtClean="0"/>
              <a:t> </a:t>
            </a:r>
            <a:r>
              <a:rPr lang="en-US" u="sng" dirty="0" err="1"/>
              <a:t>học</a:t>
            </a:r>
            <a:endParaRPr lang="en-US" u="sng" dirty="0"/>
          </a:p>
        </p:txBody>
      </p:sp>
      <p:sp>
        <p:nvSpPr>
          <p:cNvPr id="3075" name="Hình Chữ nhật 3"/>
          <p:cNvSpPr>
            <a:spLocks noChangeArrowheads="1"/>
          </p:cNvSpPr>
          <p:nvPr/>
        </p:nvSpPr>
        <p:spPr bwMode="auto">
          <a:xfrm>
            <a:off x="228600" y="679310"/>
            <a:ext cx="89916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dinh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dưỡng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ăn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Vai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đường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04800" y="2514624"/>
            <a:ext cx="80010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cs typeface="Arial" panose="020B0604020202020204" pitchFamily="34" charset="0"/>
              </a:rPr>
              <a:t>1. Cách phân loại thức ăn.</a:t>
            </a:r>
            <a:endParaRPr lang="en-US" sz="4000" b="1">
              <a:cs typeface="Arial" panose="020B0604020202020204" pitchFamily="34" charset="0"/>
            </a:endParaRPr>
          </a:p>
        </p:txBody>
      </p:sp>
      <p:sp>
        <p:nvSpPr>
          <p:cNvPr id="3077" name="Hình Chữ nhật 4"/>
          <p:cNvSpPr>
            <a:spLocks noChangeArrowheads="1"/>
          </p:cNvSpPr>
          <p:nvPr/>
        </p:nvSpPr>
        <p:spPr bwMode="auto">
          <a:xfrm>
            <a:off x="457200" y="3429000"/>
            <a:ext cx="85344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4000" b="1" dirty="0">
                <a:cs typeface="Arial" panose="020B0604020202020204" pitchFamily="34" charset="0"/>
              </a:rPr>
              <a:t>2. </a:t>
            </a:r>
            <a:r>
              <a:rPr lang="en-US" sz="4000" b="1" dirty="0" err="1">
                <a:cs typeface="Arial" panose="020B0604020202020204" pitchFamily="34" charset="0"/>
              </a:rPr>
              <a:t>Nhóm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thức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ăn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chứa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nhiều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chất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bột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đường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và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vai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trò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của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chúng</a:t>
            </a:r>
            <a:r>
              <a:rPr lang="en-US" sz="4000" b="1" dirty="0">
                <a:cs typeface="Arial" panose="020B0604020202020204" pitchFamily="34" charset="0"/>
              </a:rPr>
              <a:t>.</a:t>
            </a:r>
            <a:endParaRPr lang="en-US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286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6764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31242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endParaRPr lang="en-US" sz="2400" b="1"/>
          </a:p>
        </p:txBody>
      </p:sp>
      <p:pic>
        <p:nvPicPr>
          <p:cNvPr id="4101" name="Picture 15" descr="rau ca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05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203200" y="1663700"/>
            <a:ext cx="1473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Rau cải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18" descr="dau co-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3175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1447800" y="1676400"/>
            <a:ext cx="1676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Đậu cô-ve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Picture 21" descr="bi d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419600"/>
            <a:ext cx="1295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22"/>
          <p:cNvSpPr txBox="1">
            <a:spLocks noChangeArrowheads="1"/>
          </p:cNvSpPr>
          <p:nvPr/>
        </p:nvSpPr>
        <p:spPr bwMode="auto">
          <a:xfrm>
            <a:off x="60960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Bí đao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7" name="Picture 24" descr="dau phon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00" y="3048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 Box 25"/>
          <p:cNvSpPr txBox="1">
            <a:spLocks noChangeArrowheads="1"/>
          </p:cNvSpPr>
          <p:nvPr/>
        </p:nvSpPr>
        <p:spPr bwMode="auto">
          <a:xfrm>
            <a:off x="7315200" y="1701800"/>
            <a:ext cx="19065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Đậu phộng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9" name="Picture 28" descr="thit ga quay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8800" y="342900"/>
            <a:ext cx="1384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29"/>
          <p:cNvSpPr txBox="1">
            <a:spLocks noChangeArrowheads="1"/>
          </p:cNvSpPr>
          <p:nvPr/>
        </p:nvSpPr>
        <p:spPr bwMode="auto">
          <a:xfrm>
            <a:off x="3073400" y="1714500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Thịt g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1" name="Picture 30" descr="sua b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0900" y="393700"/>
            <a:ext cx="12001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Text Box 31"/>
          <p:cNvSpPr txBox="1">
            <a:spLocks noChangeArrowheads="1"/>
          </p:cNvSpPr>
          <p:nvPr/>
        </p:nvSpPr>
        <p:spPr bwMode="auto">
          <a:xfrm>
            <a:off x="4533900" y="1701800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Sữa bò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3" name="Picture 32" descr="nuoc ca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4343400"/>
            <a:ext cx="1371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Text Box 33"/>
          <p:cNvSpPr txBox="1">
            <a:spLocks noChangeArrowheads="1"/>
          </p:cNvSpPr>
          <p:nvPr/>
        </p:nvSpPr>
        <p:spPr bwMode="auto">
          <a:xfrm>
            <a:off x="7404100" y="5791200"/>
            <a:ext cx="1739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Nước cam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5" name="Picture 34" descr="Peixe_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40386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Text Box 36"/>
          <p:cNvSpPr txBox="1">
            <a:spLocks noChangeArrowheads="1"/>
          </p:cNvSpPr>
          <p:nvPr/>
        </p:nvSpPr>
        <p:spPr bwMode="auto">
          <a:xfrm>
            <a:off x="2514600" y="5943600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Cá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7" name="Picture 37" descr="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4343400"/>
            <a:ext cx="13716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8" name="Text Box 38"/>
          <p:cNvSpPr txBox="1">
            <a:spLocks noChangeArrowheads="1"/>
          </p:cNvSpPr>
          <p:nvPr/>
        </p:nvSpPr>
        <p:spPr bwMode="auto">
          <a:xfrm>
            <a:off x="4419600" y="6019800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Cơm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9" name="Picture 39" descr="tom-su-hap-trai-du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304800"/>
            <a:ext cx="1420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40" descr="thit lo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4038600"/>
            <a:ext cx="190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Text Box 42"/>
          <p:cNvSpPr txBox="1">
            <a:spLocks noChangeArrowheads="1"/>
          </p:cNvSpPr>
          <p:nvPr/>
        </p:nvSpPr>
        <p:spPr bwMode="auto">
          <a:xfrm>
            <a:off x="5892800" y="1701800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Tôm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2" name="Rectangle 46"/>
          <p:cNvSpPr>
            <a:spLocks noChangeArrowheads="1"/>
          </p:cNvSpPr>
          <p:nvPr/>
        </p:nvSpPr>
        <p:spPr bwMode="auto">
          <a:xfrm>
            <a:off x="533400" y="4419600"/>
            <a:ext cx="29718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123" name="Text Box 52"/>
          <p:cNvSpPr txBox="1">
            <a:spLocks noChangeArrowheads="1"/>
          </p:cNvSpPr>
          <p:nvPr/>
        </p:nvSpPr>
        <p:spPr bwMode="auto">
          <a:xfrm>
            <a:off x="381000" y="6019800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Thịt lợn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4" name="Text Box 16"/>
          <p:cNvSpPr txBox="1">
            <a:spLocks noChangeArrowheads="1"/>
          </p:cNvSpPr>
          <p:nvPr/>
        </p:nvSpPr>
        <p:spPr bwMode="auto">
          <a:xfrm>
            <a:off x="228600" y="1676400"/>
            <a:ext cx="16017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Rau cải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5" name="Text Box 19"/>
          <p:cNvSpPr txBox="1">
            <a:spLocks noChangeArrowheads="1"/>
          </p:cNvSpPr>
          <p:nvPr/>
        </p:nvSpPr>
        <p:spPr bwMode="auto">
          <a:xfrm>
            <a:off x="1447800" y="1689100"/>
            <a:ext cx="16017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Đậu cô-ve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2971800" y="1701800"/>
            <a:ext cx="1677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Thịt g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4521200" y="1689100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Sữa bò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8" name="Text Box 42"/>
          <p:cNvSpPr txBox="1">
            <a:spLocks noChangeArrowheads="1"/>
          </p:cNvSpPr>
          <p:nvPr/>
        </p:nvSpPr>
        <p:spPr bwMode="auto">
          <a:xfrm>
            <a:off x="5880100" y="1689100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Tôm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86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6764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31242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endParaRPr lang="en-US" sz="2400" b="1"/>
          </a:p>
        </p:txBody>
      </p:sp>
      <p:pic>
        <p:nvPicPr>
          <p:cNvPr id="5125" name="Picture 28" descr="thit ga quay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3400" y="4114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0" descr="sua b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572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4" descr="Peixe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133600"/>
            <a:ext cx="289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36"/>
          <p:cNvSpPr txBox="1">
            <a:spLocks noChangeArrowheads="1"/>
          </p:cNvSpPr>
          <p:nvPr/>
        </p:nvSpPr>
        <p:spPr bwMode="auto">
          <a:xfrm>
            <a:off x="3886200" y="5943600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Cá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9" name="Picture 39" descr="tom-su-hap-trai-d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352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0" descr="thit l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143000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42"/>
          <p:cNvSpPr txBox="1">
            <a:spLocks noChangeArrowheads="1"/>
          </p:cNvSpPr>
          <p:nvPr/>
        </p:nvSpPr>
        <p:spPr bwMode="auto">
          <a:xfrm>
            <a:off x="6934200" y="6172200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Tôm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2" name="Rectangle 46"/>
          <p:cNvSpPr>
            <a:spLocks noChangeArrowheads="1"/>
          </p:cNvSpPr>
          <p:nvPr/>
        </p:nvSpPr>
        <p:spPr bwMode="auto">
          <a:xfrm>
            <a:off x="533400" y="4419600"/>
            <a:ext cx="29718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33" name="Text Box 52"/>
          <p:cNvSpPr txBox="1">
            <a:spLocks noChangeArrowheads="1"/>
          </p:cNvSpPr>
          <p:nvPr/>
        </p:nvSpPr>
        <p:spPr bwMode="auto">
          <a:xfrm>
            <a:off x="444500" y="3670300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Thịt lợn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Text Box 53"/>
          <p:cNvSpPr txBox="1">
            <a:spLocks noChangeArrowheads="1"/>
          </p:cNvSpPr>
          <p:nvPr/>
        </p:nvSpPr>
        <p:spPr bwMode="auto">
          <a:xfrm>
            <a:off x="381000" y="228600"/>
            <a:ext cx="6096000" cy="1200150"/>
          </a:xfrm>
          <a:prstGeom prst="rect">
            <a:avLst/>
          </a:prstGeom>
          <a:noFill/>
          <a:ln w="76200" cmpd="tri">
            <a:pattFill prst="pct75">
              <a:fgClr>
                <a:srgbClr val="FF0000"/>
              </a:fgClr>
              <a:bgClr>
                <a:srgbClr val="FFFFFF"/>
              </a:bgClr>
            </a:patt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Thức ăn, đồ uống </a:t>
            </a:r>
            <a:endParaRPr lang="en-US" sz="3600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có nguồn gốc động vật</a:t>
            </a:r>
            <a:endParaRPr lang="en-US" sz="36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5135" name="Text Box 29"/>
          <p:cNvSpPr txBox="1">
            <a:spLocks noChangeArrowheads="1"/>
          </p:cNvSpPr>
          <p:nvPr/>
        </p:nvSpPr>
        <p:spPr bwMode="auto">
          <a:xfrm>
            <a:off x="762000" y="6096000"/>
            <a:ext cx="16779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Thịt g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6" name="Text Box 31"/>
          <p:cNvSpPr txBox="1">
            <a:spLocks noChangeArrowheads="1"/>
          </p:cNvSpPr>
          <p:nvPr/>
        </p:nvSpPr>
        <p:spPr bwMode="auto">
          <a:xfrm>
            <a:off x="67818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Sữa bò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286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6764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31242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endParaRPr lang="en-US" sz="2400" b="1"/>
          </a:p>
        </p:txBody>
      </p:sp>
      <p:pic>
        <p:nvPicPr>
          <p:cNvPr id="6149" name="Picture 15" descr="rau ca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8600"/>
            <a:ext cx="1866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8" descr="dau co-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192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1" descr="bi d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22"/>
          <p:cNvSpPr txBox="1">
            <a:spLocks noChangeArrowheads="1"/>
          </p:cNvSpPr>
          <p:nvPr/>
        </p:nvSpPr>
        <p:spPr bwMode="auto">
          <a:xfrm>
            <a:off x="4648200" y="5867400"/>
            <a:ext cx="1295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Bí đao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3" name="Picture 24" descr="dau phon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04800"/>
            <a:ext cx="2120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25"/>
          <p:cNvSpPr txBox="1">
            <a:spLocks noChangeArrowheads="1"/>
          </p:cNvSpPr>
          <p:nvPr/>
        </p:nvSpPr>
        <p:spPr bwMode="auto">
          <a:xfrm>
            <a:off x="7086600" y="2514600"/>
            <a:ext cx="19065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Đậu phộng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5" name="Picture 32" descr="nuoc c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1242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33"/>
          <p:cNvSpPr txBox="1">
            <a:spLocks noChangeArrowheads="1"/>
          </p:cNvSpPr>
          <p:nvPr/>
        </p:nvSpPr>
        <p:spPr bwMode="auto">
          <a:xfrm>
            <a:off x="7162800" y="6096000"/>
            <a:ext cx="1739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Nước cam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7" name="Picture 37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200400"/>
            <a:ext cx="3429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 Box 38"/>
          <p:cNvSpPr txBox="1">
            <a:spLocks noChangeArrowheads="1"/>
          </p:cNvSpPr>
          <p:nvPr/>
        </p:nvSpPr>
        <p:spPr bwMode="auto">
          <a:xfrm>
            <a:off x="838200" y="5943600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Cơm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9" name="Rectangle 46"/>
          <p:cNvSpPr>
            <a:spLocks noChangeArrowheads="1"/>
          </p:cNvSpPr>
          <p:nvPr/>
        </p:nvSpPr>
        <p:spPr bwMode="auto">
          <a:xfrm>
            <a:off x="533400" y="4419600"/>
            <a:ext cx="29718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6160" name="Text Box 50"/>
          <p:cNvSpPr txBox="1">
            <a:spLocks noChangeArrowheads="1"/>
          </p:cNvSpPr>
          <p:nvPr/>
        </p:nvSpPr>
        <p:spPr bwMode="auto">
          <a:xfrm>
            <a:off x="1828800" y="0"/>
            <a:ext cx="5029200" cy="1200150"/>
          </a:xfrm>
          <a:prstGeom prst="rect">
            <a:avLst/>
          </a:prstGeom>
          <a:noFill/>
          <a:ln w="76200" cmpd="tri">
            <a:pattFill prst="pct75">
              <a:fgClr>
                <a:srgbClr val="FF0000"/>
              </a:fgClr>
              <a:bgClr>
                <a:srgbClr val="FFFFFF"/>
              </a:bgClr>
            </a:patt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Thức ăn, đồ uống có nguồn gốc thực vật</a:t>
            </a:r>
            <a:endParaRPr lang="en-US" sz="36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6161" name="Text Box 16"/>
          <p:cNvSpPr txBox="1">
            <a:spLocks noChangeArrowheads="1"/>
          </p:cNvSpPr>
          <p:nvPr/>
        </p:nvSpPr>
        <p:spPr bwMode="auto">
          <a:xfrm>
            <a:off x="228600" y="2590800"/>
            <a:ext cx="16017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Rau cải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2" name="Text Box 19"/>
          <p:cNvSpPr txBox="1">
            <a:spLocks noChangeArrowheads="1"/>
          </p:cNvSpPr>
          <p:nvPr/>
        </p:nvSpPr>
        <p:spPr bwMode="auto">
          <a:xfrm>
            <a:off x="3352800" y="2514600"/>
            <a:ext cx="16017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Đậu cô-ve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010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cs typeface="Arial" panose="020B0604020202020204" pitchFamily="34" charset="0"/>
              </a:rPr>
              <a:t>Người ta phân loại thức ăn theo cách nào?</a:t>
            </a:r>
            <a:endParaRPr lang="en-US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416" name="Text Box 20"/>
          <p:cNvSpPr txBox="1">
            <a:spLocks noChangeArrowheads="1"/>
          </p:cNvSpPr>
          <p:nvPr/>
        </p:nvSpPr>
        <p:spPr bwMode="auto">
          <a:xfrm>
            <a:off x="304800" y="1524000"/>
            <a:ext cx="76200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cs typeface="Arial" panose="020B0604020202020204" pitchFamily="34" charset="0"/>
              </a:rPr>
              <a:t>Có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hai</a:t>
            </a:r>
            <a:r>
              <a:rPr lang="en-US" sz="40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phân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loại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thức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ăn</a:t>
            </a:r>
            <a:r>
              <a:rPr lang="en-US" sz="4000" b="1" dirty="0">
                <a:cs typeface="Arial" panose="020B0604020202020204" pitchFamily="34" charset="0"/>
              </a:rPr>
              <a:t>: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7417" name="Text Box 21"/>
          <p:cNvSpPr txBox="1">
            <a:spLocks noChangeArrowheads="1"/>
          </p:cNvSpPr>
          <p:nvPr/>
        </p:nvSpPr>
        <p:spPr bwMode="auto">
          <a:xfrm>
            <a:off x="381000" y="2286000"/>
            <a:ext cx="8229600" cy="2246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cs typeface="Arial" panose="020B0604020202020204" pitchFamily="34" charset="0"/>
              </a:rPr>
              <a:t>- Dựa vào nguồn gốc thức ăn (động vật hay thực vật).</a:t>
            </a:r>
            <a:endParaRPr lang="en-US" sz="4000" b="1"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endParaRPr lang="en-US" sz="4000" b="1">
              <a:cs typeface="Arial" panose="020B0604020202020204" pitchFamily="34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28600" y="3733800"/>
            <a:ext cx="8077200" cy="2862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Dựa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vào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các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chất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dinh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dưỡng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có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trong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thức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ăn</a:t>
            </a:r>
            <a:r>
              <a:rPr lang="en-US" sz="4000" b="1" dirty="0">
                <a:cs typeface="Arial" panose="020B0604020202020204" pitchFamily="34" charset="0"/>
              </a:rPr>
              <a:t>. Chia </a:t>
            </a:r>
            <a:r>
              <a:rPr lang="en-US" sz="4000" b="1" dirty="0" err="1">
                <a:cs typeface="Arial" panose="020B0604020202020204" pitchFamily="34" charset="0"/>
              </a:rPr>
              <a:t>thức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ăn</a:t>
            </a:r>
            <a:r>
              <a:rPr lang="en-US" sz="4000" b="1" dirty="0">
                <a:cs typeface="Arial" panose="020B0604020202020204" pitchFamily="34" charset="0"/>
              </a:rPr>
              <a:t> </a:t>
            </a:r>
            <a:r>
              <a:rPr lang="en-US" sz="4000" b="1" dirty="0" err="1">
                <a:cs typeface="Arial" panose="020B0604020202020204" pitchFamily="34" charset="0"/>
              </a:rPr>
              <a:t>thành</a:t>
            </a:r>
            <a:r>
              <a:rPr lang="en-US" sz="4000" b="1" dirty="0">
                <a:cs typeface="Arial" panose="020B0604020202020204" pitchFamily="34" charset="0"/>
              </a:rPr>
              <a:t> 4 </a:t>
            </a:r>
            <a:r>
              <a:rPr lang="en-US" sz="4000" b="1" dirty="0" err="1">
                <a:cs typeface="Arial" panose="020B0604020202020204" pitchFamily="34" charset="0"/>
              </a:rPr>
              <a:t>nhóm</a:t>
            </a:r>
            <a:r>
              <a:rPr lang="en-US" sz="4000" b="1" dirty="0">
                <a:cs typeface="Arial" panose="020B0604020202020204" pitchFamily="34" charset="0"/>
              </a:rPr>
              <a:t>:</a:t>
            </a:r>
            <a:endParaRPr lang="en-US" sz="4000" b="1" dirty="0"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Char char="-"/>
            </a:pPr>
            <a:endParaRPr lang="en-US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Text Box 23"/>
          <p:cNvSpPr txBox="1">
            <a:spLocks noChangeArrowheads="1"/>
          </p:cNvSpPr>
          <p:nvPr/>
        </p:nvSpPr>
        <p:spPr bwMode="auto">
          <a:xfrm>
            <a:off x="152400" y="228600"/>
            <a:ext cx="8686800" cy="5940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cs typeface="Arial" panose="020B0604020202020204" pitchFamily="34" charset="0"/>
              </a:rPr>
              <a:t>+ Nhóm thức ăn chứa nhiều chất bột đường.</a:t>
            </a:r>
            <a:endParaRPr lang="en-US" sz="4000" b="1"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4000" b="1">
                <a:cs typeface="Arial" panose="020B0604020202020204" pitchFamily="34" charset="0"/>
              </a:rPr>
              <a:t>+ Nhóm thức ăn chứa nhiều chất đạm.</a:t>
            </a:r>
            <a:endParaRPr lang="en-US" sz="4000" b="1"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4000" b="1">
                <a:cs typeface="Arial" panose="020B0604020202020204" pitchFamily="34" charset="0"/>
              </a:rPr>
              <a:t>+ Nhóm thức ăn chứa nhiều chất chất béo.</a:t>
            </a:r>
            <a:endParaRPr lang="en-US" sz="4000" b="1"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sz="4000" b="1">
                <a:cs typeface="Arial" panose="020B0604020202020204" pitchFamily="34" charset="0"/>
              </a:rPr>
              <a:t>+ Nhóm thức ăn chứa nhiều vi-ta-min và chất khoáng.</a:t>
            </a:r>
            <a:endParaRPr lang="en-US" sz="4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"/>
          <p:cNvSpPr txBox="1">
            <a:spLocks noChangeArrowheads="1"/>
          </p:cNvSpPr>
          <p:nvPr/>
        </p:nvSpPr>
        <p:spPr bwMode="auto">
          <a:xfrm>
            <a:off x="304800" y="1905000"/>
            <a:ext cx="76962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cs typeface="Arial" panose="020B0604020202020204" pitchFamily="34" charset="0"/>
              </a:rPr>
              <a:t>Ngoài ra trong nhiều loại thức ăn còn chứa chất xơ và nước.</a:t>
            </a:r>
            <a:endParaRPr lang="en-US" sz="4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2241</Words>
  <Application>WPS Presentation</Application>
  <PresentationFormat>On-screen Show (4:3)</PresentationFormat>
  <Paragraphs>241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162</cp:revision>
  <dcterms:created xsi:type="dcterms:W3CDTF">2009-09-28T10:17:00Z</dcterms:created>
  <dcterms:modified xsi:type="dcterms:W3CDTF">2020-09-10T09:14:29Z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1033-11.2.0.9665</vt:lpwstr>
  </property>
</Properties>
</file>